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81" r:id="rId4"/>
    <p:sldId id="282" r:id="rId5"/>
    <p:sldId id="257" r:id="rId6"/>
    <p:sldId id="283" r:id="rId7"/>
    <p:sldId id="280" r:id="rId8"/>
    <p:sldId id="410" r:id="rId9"/>
    <p:sldId id="444" r:id="rId10"/>
    <p:sldId id="443" r:id="rId11"/>
    <p:sldId id="409" r:id="rId12"/>
    <p:sldId id="435" r:id="rId13"/>
    <p:sldId id="450" r:id="rId14"/>
    <p:sldId id="438" r:id="rId15"/>
    <p:sldId id="439" r:id="rId16"/>
    <p:sldId id="440" r:id="rId17"/>
    <p:sldId id="285" r:id="rId18"/>
    <p:sldId id="446" r:id="rId19"/>
    <p:sldId id="448" r:id="rId20"/>
    <p:sldId id="324" r:id="rId21"/>
    <p:sldId id="441" r:id="rId22"/>
    <p:sldId id="437" r:id="rId23"/>
    <p:sldId id="284" r:id="rId24"/>
    <p:sldId id="447" r:id="rId25"/>
    <p:sldId id="260" r:id="rId26"/>
    <p:sldId id="261" r:id="rId27"/>
    <p:sldId id="445" r:id="rId28"/>
  </p:sldIdLst>
  <p:sldSz cx="9144000" cy="6858000" type="screen4x3"/>
  <p:notesSz cx="6797675" cy="992505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2A8A7A"/>
    <a:srgbClr val="35B19D"/>
    <a:srgbClr val="CCFFFF"/>
    <a:srgbClr val="B3D3EA"/>
    <a:srgbClr val="78ADCD"/>
    <a:srgbClr val="35759D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0" autoAdjust="0"/>
    <p:restoredTop sz="95596" autoAdjust="0"/>
  </p:normalViewPr>
  <p:slideViewPr>
    <p:cSldViewPr>
      <p:cViewPr varScale="1">
        <p:scale>
          <a:sx n="68" d="100"/>
          <a:sy n="68" d="100"/>
        </p:scale>
        <p:origin x="156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AB947293-3C54-49FD-9140-F42E7A7776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A4F6E9C9-4217-4B62-99C0-4F25E78456D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3F4EE14B-22A9-49B4-ADF6-CEB0F87A5D3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8491D55C-A1D2-4A83-9316-E9E978193E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4399"/>
            <a:ext cx="5438140" cy="446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C98969FD-E8D5-4793-95E7-B3277FEDADD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7075"/>
            <a:ext cx="2945659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97619E3F-1045-401A-9249-45EBDD54E6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7075"/>
            <a:ext cx="2945659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844C49-D241-4852-B1BF-3FB6F9EF2E8F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BAA338-2A79-4DFE-BD7C-DD1AAC9AB9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8DE91D-6ABC-4649-914A-EC952D19D148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8A98C04B-380A-4849-A82F-DCCEEE630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7CE30495-C1B2-4D64-A946-8425E16A0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580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D6564B-A970-4C9A-8871-5E5AF5AA5F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6F152-9567-4E6C-BFB3-9F0D2D5D8DE4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DBD22B60-8C0E-40A6-BFB9-F07CFAF00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0922CBE2-D498-415B-BB15-2EB3573EB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680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FEE9C8B-2CAE-4568-8EF3-3D38FEC74D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5276850"/>
            <a:ext cx="8534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000"/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A96583E-CAD3-47AF-A084-73B4DEC5C65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5962650"/>
            <a:ext cx="8534400" cy="5143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42FC7-45F6-4239-B238-F64DCEB80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E6A082-86ED-4539-A455-FDE13A784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58900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220AA0-5600-4039-9B5C-A4EFBE0E17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94513" y="228600"/>
            <a:ext cx="1954212" cy="54387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5CA0D0-9CB8-4115-B907-8A0257E9A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28600"/>
            <a:ext cx="5713413" cy="54387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4409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914400"/>
            <a:ext cx="7772400" cy="1470025"/>
          </a:xfrm>
        </p:spPr>
        <p:txBody>
          <a:bodyPr/>
          <a:lstStyle>
            <a:lvl1pPr>
              <a:defRPr sz="88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2743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C37DF3-662F-4777-9304-0F50AE3336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9801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17CFC-C251-4F64-90FA-086E283E99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683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9BC67-AFAD-4C37-9104-11045B3C82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767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84BE0-F068-4C61-A64D-B71A45410A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2503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00930-98D6-41AD-BFB2-958A826CBF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8406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EDFB7-AA92-4086-BD40-377DA35A72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2764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DBCB-C42A-43FD-9A1A-A391EB75F0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7231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F08D3-10B2-4890-B2DA-0ED46723B9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421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B4179-872E-417B-9516-C3A5B90E7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3B0EFA-1E28-401F-9255-1A6A3C8B8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47458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F656C-7FFE-40DE-B949-15FE0EEE96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4169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DA601-438A-472A-9F5C-16BF8EBDAE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8577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5A260-D997-4815-92FA-2D889599D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802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F5115-BCAE-4757-9B48-4E3BEBD1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914040-98B5-4BAE-A21E-76E10392C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146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3FA9D-B69E-4F01-825D-C1C08D8A8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9735C-2FD2-4BFF-A047-FD18269E8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1552575"/>
            <a:ext cx="35814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1F112-EF16-44E4-A9C7-198690772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2500" y="1552575"/>
            <a:ext cx="35814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855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55770-DFE5-4BCA-BDF3-F220D02D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ED3EB8-B7A0-447D-90D9-BA8444423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E90FFA-A088-479D-932D-8024950C7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D07486-1EE9-437C-96F3-E8F71A640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E5DC1A-0F4D-42E2-BA11-8390339312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8698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5D4D7-6263-40F2-9241-0EC3CC1F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1449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69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1D379-9CFD-4EF9-BB4D-2C274786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7F009E-B7D3-4A84-9030-96E0F328F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49199F-E1D5-42A7-9147-13CB2EA69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315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7C34F-DF72-4915-8CA4-6B31A483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CA4603-8F9E-4BDC-98A4-D1B49D0C54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5B2176-FB85-422E-B6FC-63947F8E2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1901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5FB47B-7649-4580-A0B7-F72ECB4EA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52650" y="228600"/>
            <a:ext cx="66960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D8FDE63-E431-4915-BDD3-49C55C12A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552575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9C9884A-1923-4DBF-8927-279B6B8ABD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550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33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50000"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13.jpe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>
            <a:extLst>
              <a:ext uri="{FF2B5EF4-FFF2-40B4-BE49-F238E27FC236}">
                <a16:creationId xmlns:a16="http://schemas.microsoft.com/office/drawing/2014/main" id="{A1186F22-6F20-4E41-AB96-06AC035EE8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520" y="3789040"/>
            <a:ext cx="8443664" cy="2204864"/>
          </a:xfrm>
        </p:spPr>
        <p:txBody>
          <a:bodyPr/>
          <a:lstStyle/>
          <a:p>
            <a:b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ФУНКЦИОНАЛЬНАЯ ГРАМОТНОСТЬ</a:t>
            </a:r>
            <a:b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altLang="ru-RU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Вызов времени?</a:t>
            </a:r>
            <a:r>
              <a:rPr lang="ru-RU" altLang="ru-RU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br>
              <a:rPr lang="ru-RU" altLang="ru-RU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altLang="ru-RU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altLang="ru-RU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altLang="ru-RU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endParaRPr lang="en-US" altLang="ru-RU" sz="3600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72432E-11FD-4ACD-84E9-A9411177466D}"/>
              </a:ext>
            </a:extLst>
          </p:cNvPr>
          <p:cNvSpPr txBox="1"/>
          <p:nvPr/>
        </p:nvSpPr>
        <p:spPr>
          <a:xfrm>
            <a:off x="6372200" y="5993904"/>
            <a:ext cx="27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latin typeface="Constantia" panose="02030602050306030303" pitchFamily="18" charset="0"/>
              </a:rPr>
              <a:t>Майборода Т.А., учитель русского языка и литературы МАОУ «Лицей №11»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15532C-0CB8-4130-885F-E0836DA41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1676"/>
            <a:ext cx="1979712" cy="13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11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855960" y="2310142"/>
            <a:ext cx="688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406712" y="2723584"/>
            <a:ext cx="731822" cy="1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781738" y="2716040"/>
            <a:ext cx="4330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855960" y="3560123"/>
            <a:ext cx="1004935" cy="90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058562" y="3551070"/>
            <a:ext cx="1176222" cy="90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085313" y="3975074"/>
            <a:ext cx="14545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Ветер, метел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5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483768" y="834265"/>
            <a:ext cx="5867400" cy="5105518"/>
          </a:xfrm>
          <a:prstGeom prst="round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Ночь, улица, фонарь, аптека,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Бессмысленный и тусклый свет.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Живи еще хоть четверть века -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 будет так. Исхода нет.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Умрешь - начнешь опять сначала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повторится все, как встарь: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Ночь, ледяная рябь канала,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Аптека, улица, фонарь.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2400" dirty="0"/>
          </a:p>
        </p:txBody>
      </p:sp>
      <p:pic>
        <p:nvPicPr>
          <p:cNvPr id="2" name="vivaldi-vremena-goda-zima">
            <a:hlinkClick r:id="" action="ppaction://media"/>
            <a:extLst>
              <a:ext uri="{FF2B5EF4-FFF2-40B4-BE49-F238E27FC236}">
                <a16:creationId xmlns:a16="http://schemas.microsoft.com/office/drawing/2014/main" id="{D6FFC599-E546-454F-A005-3B4C35139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5974577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7190DD-E7C1-461E-BFE9-97E2A6CDA6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901" b="19290"/>
          <a:stretch/>
        </p:blipFill>
        <p:spPr>
          <a:xfrm>
            <a:off x="14265" y="-9426"/>
            <a:ext cx="2109463" cy="66404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A307CE-5EF6-4424-A92E-E5BF54EA27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0" y="1082857"/>
            <a:ext cx="1872208" cy="465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7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388"/>
            <a:ext cx="4984626" cy="378042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6B1D08-5453-49F9-B2A1-330120959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58" r="16121" b="4837"/>
          <a:stretch/>
        </p:blipFill>
        <p:spPr>
          <a:xfrm>
            <a:off x="4030083" y="3212976"/>
            <a:ext cx="511256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19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CC18307-041C-4EE5-BA41-A39B8B143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2559" y="0"/>
            <a:ext cx="3289548" cy="24671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B0D2D6-D7A2-4CA0-ACDA-112E6E8996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7" t="2335" r="3137" b="2335"/>
          <a:stretch/>
        </p:blipFill>
        <p:spPr>
          <a:xfrm>
            <a:off x="3493986" y="10412"/>
            <a:ext cx="2526343" cy="32332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C9E98C-9AE4-4F89-9529-ABF11E446A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3" y="2919626"/>
            <a:ext cx="3289548" cy="24722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DE0F19-D02D-4414-9F0E-F6C020255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904" y="2852936"/>
            <a:ext cx="1927773" cy="22821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22D3DA-F0DE-43D3-B70B-6B73ECA95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385" y="171102"/>
            <a:ext cx="2808312" cy="21249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E8DFE6-BE99-4FC7-BF2E-0E93F8CDE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7326" y="3789040"/>
            <a:ext cx="4057146" cy="30631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E7F701-0B9A-4434-A993-DFED50F76517}"/>
              </a:ext>
            </a:extLst>
          </p:cNvPr>
          <p:cNvSpPr/>
          <p:nvPr/>
        </p:nvSpPr>
        <p:spPr>
          <a:xfrm>
            <a:off x="116349" y="57319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b="1" i="1" dirty="0">
                <a:latin typeface="Constantia" panose="02030602050306030303" pitchFamily="18" charset="0"/>
              </a:rPr>
              <a:t>Вы в ночном незнакомом городе. Ваши действия.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2C9A78-73B2-42D9-963F-DD9FF5197B6E}"/>
              </a:ext>
            </a:extLst>
          </p:cNvPr>
          <p:cNvSpPr/>
          <p:nvPr/>
        </p:nvSpPr>
        <p:spPr>
          <a:xfrm>
            <a:off x="6388812" y="2408031"/>
            <a:ext cx="252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>
                <a:latin typeface="Constantia" panose="02030602050306030303" pitchFamily="18" charset="0"/>
              </a:rPr>
              <a:t>Создайте рекламный текст прогулки-экскурсии по ночному городу.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BDD30A-92B2-4F7D-A572-D3CE9A2A3AC3}"/>
              </a:ext>
            </a:extLst>
          </p:cNvPr>
          <p:cNvSpPr/>
          <p:nvPr/>
        </p:nvSpPr>
        <p:spPr>
          <a:xfrm>
            <a:off x="5036981" y="3744509"/>
            <a:ext cx="40571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  <a:latin typeface="Constantia" panose="02030602050306030303" pitchFamily="18" charset="0"/>
              </a:rPr>
              <a:t>Вспомните историческое событие, которое происходило зимой и напишите мотивационный слоган о нём.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8D6E5-6390-4D17-9CA7-6F54AB50AB91}"/>
              </a:ext>
            </a:extLst>
          </p:cNvPr>
          <p:cNvSpPr txBox="1"/>
          <p:nvPr/>
        </p:nvSpPr>
        <p:spPr>
          <a:xfrm>
            <a:off x="1989853" y="1627050"/>
            <a:ext cx="299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  <a:latin typeface="Constantia" panose="02030602050306030303" pitchFamily="18" charset="0"/>
              </a:rPr>
              <a:t>Придумайте начало детективной истории.</a:t>
            </a:r>
          </a:p>
        </p:txBody>
      </p:sp>
      <p:pic>
        <p:nvPicPr>
          <p:cNvPr id="2" name="Wolfgang Amadeus Mozart - Ночная Серенада">
            <a:hlinkClick r:id="" action="ppaction://media"/>
            <a:extLst>
              <a:ext uri="{FF2B5EF4-FFF2-40B4-BE49-F238E27FC236}">
                <a16:creationId xmlns:a16="http://schemas.microsoft.com/office/drawing/2014/main" id="{A2FAAC99-951C-4304-A139-A703D69F9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49" y="6242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ACDE9A-7C2C-4FD8-8A9F-70C09869A4E3}"/>
              </a:ext>
            </a:extLst>
          </p:cNvPr>
          <p:cNvSpPr/>
          <p:nvPr/>
        </p:nvSpPr>
        <p:spPr>
          <a:xfrm>
            <a:off x="251520" y="4122401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effectLst/>
                <a:latin typeface="Constantia" panose="02030602050306030303" pitchFamily="18" charset="0"/>
              </a:rPr>
              <a:t>Днем 14 декабря 1825 года, когда мятежные полки вышли на Сенатскую площадь, как отмечали современники, было умеренно морозно. </a:t>
            </a:r>
          </a:p>
          <a:p>
            <a:pPr algn="just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effectLst/>
                <a:latin typeface="Constantia" panose="02030602050306030303" pitchFamily="18" charset="0"/>
              </a:rPr>
              <a:t>Ветер сырой, порывистый. Небо было скрыто густыми облаками. Во второй половине дня мороз усилился, а к закату выглянуло солнце. </a:t>
            </a:r>
          </a:p>
          <a:p>
            <a:pPr algn="just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effectLst/>
                <a:latin typeface="Constantia" panose="02030602050306030303" pitchFamily="18" charset="0"/>
              </a:rPr>
              <a:t>Некоторые улицы были покрыты «ледяной корой», по которой звонко раздавался конский топот, - признаки гололеда. </a:t>
            </a:r>
          </a:p>
          <a:p>
            <a:pPr algn="just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effectLst/>
                <a:latin typeface="Constantia" panose="02030602050306030303" pitchFamily="18" charset="0"/>
              </a:rPr>
              <a:t>Нева уже замерзла, и шедшая на помощь восставшим рота лейб-гвардии Гренадерского полка, двигаясь от своих казарм на Петербургской стороне, добралась до площади по льду Невы.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67971-FAF8-4CAA-B171-1512594E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505" y="0"/>
            <a:ext cx="5715111" cy="3889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72ED10-2E50-47D2-B5F9-DC91E91B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32856"/>
            <a:ext cx="2771800" cy="1757072"/>
          </a:xfrm>
          <a:prstGeom prst="rect">
            <a:avLst/>
          </a:prstGeom>
        </p:spPr>
      </p:pic>
      <p:pic>
        <p:nvPicPr>
          <p:cNvPr id="1026" name="Picture 2" descr="https://cdn.monetnik.ru/storage/market-lot/91/97/188991/658751_big.jpg">
            <a:extLst>
              <a:ext uri="{FF2B5EF4-FFF2-40B4-BE49-F238E27FC236}">
                <a16:creationId xmlns:a16="http://schemas.microsoft.com/office/drawing/2014/main" id="{815B2B74-D79E-42B5-A897-0B77DD749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t="1998" r="1548" b="1998"/>
          <a:stretch/>
        </p:blipFill>
        <p:spPr bwMode="auto">
          <a:xfrm>
            <a:off x="-12987" y="0"/>
            <a:ext cx="1953715" cy="19003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9E531-8140-4708-8C8B-F925F7399C21}"/>
              </a:ext>
            </a:extLst>
          </p:cNvPr>
          <p:cNvSpPr txBox="1"/>
          <p:nvPr/>
        </p:nvSpPr>
        <p:spPr>
          <a:xfrm>
            <a:off x="3400780" y="3059668"/>
            <a:ext cx="504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  <a:latin typeface="Constantia" panose="02030602050306030303" pitchFamily="18" charset="0"/>
              </a:rPr>
              <a:t>Вспомните понятия из курса истории и обществознания, которые помогут рассказать об этом событии.</a:t>
            </a:r>
          </a:p>
        </p:txBody>
      </p:sp>
    </p:spTree>
    <p:extLst>
      <p:ext uri="{BB962C8B-B14F-4D97-AF65-F5344CB8AC3E}">
        <p14:creationId xmlns:p14="http://schemas.microsoft.com/office/powerpoint/2010/main" val="34362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99E5FD-E798-452C-921A-071B0AC0B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216769"/>
            <a:ext cx="6192688" cy="25922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0C8C59-6608-49E2-B3BB-4B7B2CB6B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572000" cy="3816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A44501-01A6-467A-8987-07F5EE379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0"/>
            <a:ext cx="4355976" cy="381606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D9A4CC5-C8F3-4909-A319-40F63670BE46}"/>
              </a:ext>
            </a:extLst>
          </p:cNvPr>
          <p:cNvSpPr/>
          <p:nvPr/>
        </p:nvSpPr>
        <p:spPr>
          <a:xfrm>
            <a:off x="1763688" y="3757744"/>
            <a:ext cx="6390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Constantia" panose="02030602050306030303" pitchFamily="18" charset="0"/>
              </a:rPr>
              <a:t>Создайте текст сводки погоды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B9CF9C-6D96-4C35-ABE2-1A668156B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8" y="5445224"/>
            <a:ext cx="1109568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68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618E20C7-FF10-4E33-AE41-622EE0A44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987" y="4941168"/>
            <a:ext cx="2211806" cy="16623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53C535-70FD-495F-AAF7-06BFEAF63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074" y="944724"/>
            <a:ext cx="3167205" cy="49685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FDC1C7-E61D-4024-9698-891A0E0DA4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6" t="7971" r="9891" b="14331"/>
          <a:stretch/>
        </p:blipFill>
        <p:spPr>
          <a:xfrm>
            <a:off x="6298927" y="294948"/>
            <a:ext cx="2496584" cy="36897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78F7EC-8735-44D1-8FF5-4254481EE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27" t="2409" r="8954" b="9021"/>
          <a:stretch/>
        </p:blipFill>
        <p:spPr>
          <a:xfrm>
            <a:off x="-14808" y="-22712"/>
            <a:ext cx="2592288" cy="206734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59080D-10FB-47FA-9930-F59A2164580A}"/>
              </a:ext>
            </a:extLst>
          </p:cNvPr>
          <p:cNvSpPr/>
          <p:nvPr/>
        </p:nvSpPr>
        <p:spPr>
          <a:xfrm>
            <a:off x="2961661" y="104281"/>
            <a:ext cx="29064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Капли дождя, и снежинки почти всегда электрически заряжены. Почему?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35D4D88-0FFA-4FAF-92B7-9FCDDA83EEE4}"/>
              </a:ext>
            </a:extLst>
          </p:cNvPr>
          <p:cNvSpPr/>
          <p:nvPr/>
        </p:nvSpPr>
        <p:spPr>
          <a:xfrm>
            <a:off x="72618" y="2112996"/>
            <a:ext cx="24591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1400" b="1" i="1" dirty="0">
                <a:latin typeface="Constantia" panose="02030602050306030303" pitchFamily="18" charset="0"/>
              </a:rPr>
            </a:br>
            <a:r>
              <a:rPr lang="ru-RU" sz="1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Зачем электромонтёры во время работы по ремонту электрических сетей и установок надевают резиновые перчатки, резиновую обувь, становятся на резиновые коврики, пользуются инструментами с ручками из пластмассы?</a:t>
            </a:r>
            <a:endParaRPr lang="ru-RU" sz="1400" b="1" i="1" dirty="0">
              <a:latin typeface="Constantia" panose="02030602050306030303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31CCC4-A2BD-4A28-8269-712DCD878E3E}"/>
              </a:ext>
            </a:extLst>
          </p:cNvPr>
          <p:cNvSpPr/>
          <p:nvPr/>
        </p:nvSpPr>
        <p:spPr>
          <a:xfrm>
            <a:off x="6447749" y="4313598"/>
            <a:ext cx="2376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Constantia" panose="02030602050306030303" pitchFamily="18" charset="0"/>
              </a:rPr>
              <a:t>Сформулируйте текст-инструкцию по обслуживанию уличных фонарей.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E42E61-5F07-4076-9FDF-6C3C0D37BA62}"/>
              </a:ext>
            </a:extLst>
          </p:cNvPr>
          <p:cNvSpPr/>
          <p:nvPr/>
        </p:nvSpPr>
        <p:spPr>
          <a:xfrm>
            <a:off x="5987848" y="5678619"/>
            <a:ext cx="31672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Сформулируйте задачу по алгебре, геометрии на основании одного из изображений.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9679E-E011-4C43-9233-B75EA209CE7D}"/>
              </a:ext>
            </a:extLst>
          </p:cNvPr>
          <p:cNvSpPr txBox="1"/>
          <p:nvPr/>
        </p:nvSpPr>
        <p:spPr>
          <a:xfrm>
            <a:off x="2597919" y="6061454"/>
            <a:ext cx="3552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Что объединяет все изображения?</a:t>
            </a:r>
          </a:p>
        </p:txBody>
      </p:sp>
    </p:spTree>
    <p:extLst>
      <p:ext uri="{BB962C8B-B14F-4D97-AF65-F5344CB8AC3E}">
        <p14:creationId xmlns:p14="http://schemas.microsoft.com/office/powerpoint/2010/main" val="20513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23497-0E51-48C7-9B2D-E512BA7A0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B36C55F-56EB-41C7-B26F-0C94F714F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899"/>
          <a:stretch/>
        </p:blipFill>
        <p:spPr>
          <a:xfrm>
            <a:off x="15766" y="0"/>
            <a:ext cx="9128233" cy="681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50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DEFB5-F1D9-4994-8176-1E1EA16EC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29481"/>
            <a:ext cx="6696075" cy="1075903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ВКЛЮЧАЕМСЯ В РАБОТУ </a:t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u="sng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 учебником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9C841B-689C-4DFE-984E-20FB9899D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683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altLang="ru-RU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Упражнение   121 (2), 122, 123</a:t>
            </a:r>
            <a:endParaRPr lang="ru-RU" sz="6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4147514-B8B7-4C32-B6FE-A7801646A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2930817"/>
            <a:ext cx="7632848" cy="326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200" b="1" i="1" dirty="0">
                <a:solidFill>
                  <a:srgbClr val="000000"/>
                </a:solidFill>
                <a:latin typeface="Monotype Corsiva" panose="03010101010201010101" pitchFamily="66" charset="0"/>
              </a:rPr>
              <a:t>С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тупаю в прозрачную воду. Осторожно иду по скользким подводным голышам. Бреду по речному дну; любуюсь на золотое, усыпанное разноцветными ракушками дно, на прозрачно-жёлтых, перебегающих по дну пескарей. Слушаю шум воды, дальние голоса...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6A57C46F-3476-4010-8348-DDC49536EC1B}"/>
              </a:ext>
            </a:extLst>
          </p:cNvPr>
          <p:cNvSpPr>
            <a:spLocks noChangeArrowheads="1"/>
          </p:cNvSpPr>
          <p:nvPr/>
        </p:nvSpPr>
        <p:spPr bwMode="auto">
          <a:xfrm rot="10468013" flipV="1">
            <a:off x="-12462" y="2635487"/>
            <a:ext cx="9168925" cy="3789302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ru-RU" altLang="ru-RU" sz="2000" b="1" i="1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3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im0-tub-ru.yandex.net/i?id=bdfbd60940afe42e266f208570fe3d08&amp;n=33&amp;h=215&amp;w=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5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1-1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4968875"/>
            <a:ext cx="373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76600" y="5743575"/>
            <a:ext cx="5081588" cy="881063"/>
          </a:xfrm>
          <a:prstGeom prst="roundRect">
            <a:avLst/>
          </a:prstGeom>
          <a:solidFill>
            <a:schemeClr val="accent5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МОГУ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76388" y="4141788"/>
            <a:ext cx="1092200" cy="461962"/>
          </a:xfrm>
          <a:prstGeom prst="roundRect">
            <a:avLst/>
          </a:prstGeom>
          <a:solidFill>
            <a:schemeClr val="accent5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НАДО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8900" y="6035675"/>
            <a:ext cx="963613" cy="522288"/>
          </a:xfrm>
          <a:prstGeom prst="roundRect">
            <a:avLst/>
          </a:prstGeom>
          <a:solidFill>
            <a:schemeClr val="accent5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ХОЧУ</a:t>
            </a:r>
          </a:p>
        </p:txBody>
      </p:sp>
      <p:pic>
        <p:nvPicPr>
          <p:cNvPr id="10" name="Picture 5" descr="C:\Documents and Settings\Admin\Рабочий стол\65653599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773738"/>
            <a:ext cx="7318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>
            <a:cxnSpLocks/>
          </p:cNvCxnSpPr>
          <p:nvPr/>
        </p:nvCxnSpPr>
        <p:spPr>
          <a:xfrm flipH="1">
            <a:off x="943215" y="4691063"/>
            <a:ext cx="812560" cy="127952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Равнобедренный треугольник 12"/>
          <p:cNvSpPr/>
          <p:nvPr/>
        </p:nvSpPr>
        <p:spPr>
          <a:xfrm>
            <a:off x="1285787" y="4830293"/>
            <a:ext cx="1582181" cy="1292695"/>
          </a:xfrm>
          <a:prstGeom prst="triangle">
            <a:avLst>
              <a:gd name="adj" fmla="val 50982"/>
            </a:avLst>
          </a:prstGeom>
          <a:solidFill>
            <a:schemeClr val="accent5">
              <a:lumMod val="90000"/>
            </a:schemeClr>
          </a:solidFill>
          <a:ln w="762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w="101600" prst="riblet"/>
            <a:bevelB/>
            <a:extrusionClr>
              <a:srgbClr val="8DA44B"/>
            </a:extrusionClr>
            <a:contourClr>
              <a:schemeClr val="accent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052513" y="6297613"/>
            <a:ext cx="2492375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04800"/>
            <a:ext cx="4857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2394983" y="4726778"/>
            <a:ext cx="760413" cy="98901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A4595-8D47-410E-8F82-8A5103C14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4293096"/>
            <a:ext cx="8534400" cy="2149982"/>
          </a:xfrm>
        </p:spPr>
        <p:txBody>
          <a:bodyPr/>
          <a:lstStyle/>
          <a:p>
            <a:r>
              <a:rPr lang="ru-RU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Учимся для жизни – </a:t>
            </a:r>
            <a:br>
              <a:rPr lang="ru-RU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стремимся в будущее</a:t>
            </a:r>
          </a:p>
        </p:txBody>
      </p:sp>
    </p:spTree>
    <p:extLst>
      <p:ext uri="{BB962C8B-B14F-4D97-AF65-F5344CB8AC3E}">
        <p14:creationId xmlns:p14="http://schemas.microsoft.com/office/powerpoint/2010/main" val="2900023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AACA4-AFE1-450B-846C-D2C5F210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28600"/>
            <a:ext cx="6696075" cy="896144"/>
          </a:xfrm>
        </p:spPr>
        <p:txBody>
          <a:bodyPr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РАБОТА С МНОЖЕСТВЕННЫМИ ТЕКСТАМИ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490386-8016-45CE-94E1-3BF612B01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56792"/>
            <a:ext cx="8352928" cy="4114800"/>
          </a:xfrm>
        </p:spPr>
        <p:txBody>
          <a:bodyPr/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Комплексность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Проблемность (внеучебный контекст)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Неопределённость в способах деятельности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Альтернативность позиций и точек зрения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Скажи по-другому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Перенос ситуации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Проницательный читатель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Множественный текст (многофункциональный)</a:t>
            </a: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BD6D1E-836F-415D-8FA5-034D83E7A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375" y="5239717"/>
            <a:ext cx="2202350" cy="13896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1650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62A6E-EDBF-43A5-9F42-31B16507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8115300" cy="936104"/>
          </a:xfrm>
        </p:spPr>
        <p:txBody>
          <a:bodyPr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ФОРМЫ РАБОТЫ 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 ИНФОРМАЦИОННЫМИ ИСТОЧНИКАМИ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960CD7C-229B-4127-9C55-5DACAA131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052736"/>
            <a:ext cx="8280920" cy="52565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ru-RU" sz="2000" b="1" i="1" dirty="0">
              <a:latin typeface="Constantia" panose="0203060205030603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Создание мотивирующей учебной ситуации.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Разнообразные форматы предоставления информации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Маска проницательного и простодушного читателя.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Преобразование (восстановление) таблицы, схемы, классификации.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Работа с абстрактными понятиями.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Визуализация информации.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Выявление и анализ противоречий.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Диалог с текстом.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Ассоциативные ряды.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Учебные исследования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Проекты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Кейсы, ролевые и деловые игры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i="1" dirty="0">
                <a:latin typeface="Constantia" panose="02030602050306030303" pitchFamily="18" charset="0"/>
              </a:rPr>
              <a:t>Творческие задания, эксперименты.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2000" b="1" i="1" dirty="0">
              <a:latin typeface="Constantia" panose="0203060205030603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000" b="1" i="1" dirty="0">
              <a:latin typeface="Constantia" panose="02030602050306030303" pitchFamily="18" charset="0"/>
            </a:endParaRPr>
          </a:p>
          <a:p>
            <a:endParaRPr lang="ru-RU" sz="2000" b="1" i="1" dirty="0">
              <a:latin typeface="Constantia" panose="02030602050306030303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BEB735-C406-4600-8885-C435FE1F9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70" y="4077072"/>
            <a:ext cx="3841626" cy="2127738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30667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A94B4854-1AC9-4003-A612-B60C8B204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764704"/>
            <a:ext cx="8352928" cy="6408712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ЧИТАТЕЛЬСКАЯ НЕ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ГРАМОТНОСТЬ</a:t>
            </a:r>
          </a:p>
          <a:p>
            <a:pPr marL="0" indent="0" algn="ctr">
              <a:buNone/>
            </a:pP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– </a:t>
            </a: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ФАКТОР </a:t>
            </a:r>
            <a:r>
              <a:rPr lang="ru-RU" sz="6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РИСКА </a:t>
            </a:r>
            <a:endParaRPr lang="ru-RU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СОВРЕМЕННОГО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34849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4BEAA-BD6D-46DC-97A2-D4ACBD17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24" y="0"/>
            <a:ext cx="1305376" cy="6858000"/>
          </a:xfrm>
          <a:solidFill>
            <a:schemeClr val="bg1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07F9A59-E501-44A4-B135-F1668FB8D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5376" y="0"/>
            <a:ext cx="6533248" cy="68663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F1D1E4-BA54-4F50-9D4A-EDAAEBBD4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91"/>
            <a:ext cx="1304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3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026B29-D48A-4BBF-A4D4-283BEE57D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6" y="263231"/>
            <a:ext cx="1215754" cy="1192958"/>
          </a:xfrm>
          <a:prstGeom prst="ellipse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7CB205-3E5E-4744-8250-DCC886E0F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13" t="10400" r="9351" b="11052"/>
          <a:stretch/>
        </p:blipFill>
        <p:spPr>
          <a:xfrm>
            <a:off x="1385535" y="279618"/>
            <a:ext cx="1165483" cy="1189881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08E4CA-3F8F-43BA-A812-D82745787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371" y="290705"/>
            <a:ext cx="1165484" cy="1165484"/>
          </a:xfrm>
          <a:prstGeom prst="ellipse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5218CE-1752-4593-B4DA-1541EB461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747" y="53923"/>
            <a:ext cx="1482155" cy="1402266"/>
          </a:xfrm>
          <a:prstGeom prst="ellipse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557F7C-3FF6-4680-9CFD-19F9354F9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201" y="2944227"/>
            <a:ext cx="1881961" cy="14717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B2ABF2-CD7F-42A0-B8FF-822D85CA9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158" y="1553823"/>
            <a:ext cx="1988585" cy="13257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20094B-4B20-45CB-BA08-2FC0FF8ACB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6" y="4912896"/>
            <a:ext cx="2812679" cy="17875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7CBEBB-F770-45DF-A726-2A2FBA0926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8645" y="4889421"/>
            <a:ext cx="3136605" cy="17643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B10637-5271-4823-9133-D698A51D54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8145" y="4451594"/>
            <a:ext cx="2812680" cy="17016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1F124C-0F8C-4518-AD90-DD0DE3B493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9913" y="3772413"/>
            <a:ext cx="2422475" cy="18168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14ED37-A729-480E-8264-7817598EC2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54579" y="5390527"/>
            <a:ext cx="2436628" cy="14619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E054E9-E3A9-43A0-A858-AE1F860F34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6778" y="232822"/>
            <a:ext cx="3196178" cy="31961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D308BD-C628-488E-A71F-6D400506C9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80325" y="1552710"/>
            <a:ext cx="1814148" cy="18423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1BA4FE-BF90-4C76-AE3E-337E8C03F9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8194" y="1512358"/>
            <a:ext cx="1471719" cy="14717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C63DDE-5FF0-4CDC-AA0F-CC69A011F78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11382"/>
          <a:stretch/>
        </p:blipFill>
        <p:spPr>
          <a:xfrm>
            <a:off x="2208458" y="3108046"/>
            <a:ext cx="1826100" cy="13257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ABE7DE-32E9-4A5D-8FE9-6FDB3044311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6782"/>
          <a:stretch/>
        </p:blipFill>
        <p:spPr>
          <a:xfrm>
            <a:off x="4922913" y="3187749"/>
            <a:ext cx="1591492" cy="158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43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FD5B64-DA16-44B1-A95E-1D850E558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5" y="0"/>
            <a:ext cx="3173819" cy="31738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F980CC-089F-4F2B-A3C8-E3794581B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957" y="25064"/>
            <a:ext cx="3173819" cy="3173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2392A7-31E5-4102-8FCD-2E5FA4D05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597" y="3236120"/>
            <a:ext cx="2447471" cy="17650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69B8F6-D89A-45DA-BA56-09D0BB796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354674"/>
            <a:ext cx="2514600" cy="2514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7EED3C-E503-4F26-B3A1-89EFC2AE3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178" y="4873338"/>
            <a:ext cx="2633449" cy="19427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99AE2B-15FB-4AF8-B152-1E20D5285E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424" y="4118622"/>
            <a:ext cx="4108525" cy="27804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E8DD62-C029-47D6-B635-E4D194954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39" y="3396419"/>
            <a:ext cx="2703803" cy="24482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C5832D-E0CB-4609-9589-5E366394B0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838" t="34569" r="13953" b="8082"/>
          <a:stretch/>
        </p:blipFill>
        <p:spPr>
          <a:xfrm>
            <a:off x="3517397" y="2869274"/>
            <a:ext cx="2743200" cy="175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31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2050859-6FA0-4A00-B677-360C85165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247" y="1958615"/>
            <a:ext cx="1832547" cy="1254361"/>
          </a:xfrm>
          <a:prstGeom prst="ellipse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A61CAD-9287-46BF-AFA8-E85681B93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98" y="734485"/>
            <a:ext cx="2678161" cy="2678161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A96383-F035-4CD8-AD2D-00ADB5DF8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794" y="4725144"/>
            <a:ext cx="2860239" cy="1804811"/>
          </a:xfrm>
          <a:prstGeom prst="ellipse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05CD07-D218-4E82-B753-EA1F0428F7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253"/>
          <a:stretch/>
        </p:blipFill>
        <p:spPr>
          <a:xfrm>
            <a:off x="5940744" y="716208"/>
            <a:ext cx="2427692" cy="1804811"/>
          </a:xfrm>
          <a:prstGeom prst="ellipse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860DD1-6BA2-4EDA-A2F1-E07A88E62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532" y="4745630"/>
            <a:ext cx="2678162" cy="1784325"/>
          </a:xfrm>
          <a:prstGeom prst="ellipse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217CB7-0E5E-4B1E-8008-3E333F6D8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033" y="2817468"/>
            <a:ext cx="1744225" cy="2660231"/>
          </a:xfrm>
          <a:prstGeom prst="ellipse">
            <a:avLst/>
          </a:prstGeom>
        </p:spPr>
      </p:pic>
      <p:pic>
        <p:nvPicPr>
          <p:cNvPr id="1026" name="Picture 2" descr="https://im0-tub-ru.yandex.net/i?id=0b0c3599eba7a852035f92c0861bdff1&amp;ref=rim&amp;n=33&amp;w=225&amp;h=150">
            <a:extLst>
              <a:ext uri="{FF2B5EF4-FFF2-40B4-BE49-F238E27FC236}">
                <a16:creationId xmlns:a16="http://schemas.microsoft.com/office/drawing/2014/main" id="{8476A079-066C-4F09-A4D3-9DBAAE0DC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7" y="3717032"/>
            <a:ext cx="1613914" cy="14287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529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2CCE15-6704-4D7D-8678-DC85CA06A9EE}"/>
              </a:ext>
            </a:extLst>
          </p:cNvPr>
          <p:cNvSpPr/>
          <p:nvPr/>
        </p:nvSpPr>
        <p:spPr>
          <a:xfrm>
            <a:off x="755576" y="404664"/>
            <a:ext cx="8280920" cy="561662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74B34718-3101-4837-B365-C4B5DF7AAAD7}"/>
              </a:ext>
            </a:extLst>
          </p:cNvPr>
          <p:cNvSpPr/>
          <p:nvPr/>
        </p:nvSpPr>
        <p:spPr>
          <a:xfrm>
            <a:off x="1393158" y="1844824"/>
            <a:ext cx="7005755" cy="3922285"/>
          </a:xfrm>
          <a:custGeom>
            <a:avLst/>
            <a:gdLst>
              <a:gd name="connsiteX0" fmla="*/ 0 w 7005755"/>
              <a:gd name="connsiteY0" fmla="*/ 1961143 h 3922285"/>
              <a:gd name="connsiteX1" fmla="*/ 3502878 w 7005755"/>
              <a:gd name="connsiteY1" fmla="*/ 0 h 3922285"/>
              <a:gd name="connsiteX2" fmla="*/ 7005756 w 7005755"/>
              <a:gd name="connsiteY2" fmla="*/ 1961143 h 3922285"/>
              <a:gd name="connsiteX3" fmla="*/ 3502878 w 7005755"/>
              <a:gd name="connsiteY3" fmla="*/ 3922286 h 3922285"/>
              <a:gd name="connsiteX4" fmla="*/ 0 w 7005755"/>
              <a:gd name="connsiteY4" fmla="*/ 1961143 h 392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5755" h="3922285">
                <a:moveTo>
                  <a:pt x="0" y="1961143"/>
                </a:moveTo>
                <a:cubicBezTo>
                  <a:pt x="0" y="878034"/>
                  <a:pt x="1568292" y="0"/>
                  <a:pt x="3502878" y="0"/>
                </a:cubicBezTo>
                <a:cubicBezTo>
                  <a:pt x="5437464" y="0"/>
                  <a:pt x="7005756" y="878034"/>
                  <a:pt x="7005756" y="1961143"/>
                </a:cubicBezTo>
                <a:cubicBezTo>
                  <a:pt x="7005756" y="3044252"/>
                  <a:pt x="5437464" y="3922286"/>
                  <a:pt x="3502878" y="3922286"/>
                </a:cubicBezTo>
                <a:cubicBezTo>
                  <a:pt x="1568292" y="3922286"/>
                  <a:pt x="0" y="3044252"/>
                  <a:pt x="0" y="1961143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8829" tIns="597265" rIns="1048829" bIns="597265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3600" b="1" kern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ФУНКЦИОНАЛЬНАЯ ГРАМОТНОСТЬ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36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8484B43F-0897-435B-84B0-8A09A500C129}"/>
              </a:ext>
            </a:extLst>
          </p:cNvPr>
          <p:cNvSpPr/>
          <p:nvPr/>
        </p:nvSpPr>
        <p:spPr>
          <a:xfrm>
            <a:off x="2669753" y="15110"/>
            <a:ext cx="4248456" cy="2431429"/>
          </a:xfrm>
          <a:custGeom>
            <a:avLst/>
            <a:gdLst>
              <a:gd name="connsiteX0" fmla="*/ 0 w 4248456"/>
              <a:gd name="connsiteY0" fmla="*/ 1215715 h 2431429"/>
              <a:gd name="connsiteX1" fmla="*/ 2124228 w 4248456"/>
              <a:gd name="connsiteY1" fmla="*/ 0 h 2431429"/>
              <a:gd name="connsiteX2" fmla="*/ 4248456 w 4248456"/>
              <a:gd name="connsiteY2" fmla="*/ 1215715 h 2431429"/>
              <a:gd name="connsiteX3" fmla="*/ 2124228 w 4248456"/>
              <a:gd name="connsiteY3" fmla="*/ 2431430 h 2431429"/>
              <a:gd name="connsiteX4" fmla="*/ 0 w 4248456"/>
              <a:gd name="connsiteY4" fmla="*/ 1215715 h 243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456" h="2431429">
                <a:moveTo>
                  <a:pt x="0" y="1215715"/>
                </a:moveTo>
                <a:cubicBezTo>
                  <a:pt x="0" y="544294"/>
                  <a:pt x="951049" y="0"/>
                  <a:pt x="2124228" y="0"/>
                </a:cubicBezTo>
                <a:cubicBezTo>
                  <a:pt x="3297407" y="0"/>
                  <a:pt x="4248456" y="544294"/>
                  <a:pt x="4248456" y="1215715"/>
                </a:cubicBezTo>
                <a:cubicBezTo>
                  <a:pt x="4248456" y="1887136"/>
                  <a:pt x="3297407" y="2431430"/>
                  <a:pt x="2124228" y="2431430"/>
                </a:cubicBezTo>
                <a:cubicBezTo>
                  <a:pt x="951049" y="2431430"/>
                  <a:pt x="0" y="1887136"/>
                  <a:pt x="0" y="121571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637412" tIns="371315" rIns="637412" bIns="37131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b="1" kern="1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ГЛОБАЛЬНЫЕ КОМПЕТЕНЦИИ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600" b="1" kern="1200" dirty="0">
                <a:solidFill>
                  <a:schemeClr val="bg2">
                    <a:lumMod val="75000"/>
                  </a:schemeClr>
                </a:solidFill>
                <a:effectLst/>
                <a:latin typeface="Constantia" panose="02030602050306030303" pitchFamily="18" charset="0"/>
              </a:rPr>
              <a:t>(интегративные)</a:t>
            </a: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04AEB98-F6FE-4E5A-BEC3-D1BE3C0A1A75}"/>
              </a:ext>
            </a:extLst>
          </p:cNvPr>
          <p:cNvSpPr/>
          <p:nvPr/>
        </p:nvSpPr>
        <p:spPr>
          <a:xfrm>
            <a:off x="5407994" y="4688986"/>
            <a:ext cx="3556494" cy="1705792"/>
          </a:xfrm>
          <a:custGeom>
            <a:avLst/>
            <a:gdLst>
              <a:gd name="connsiteX0" fmla="*/ 0 w 3556494"/>
              <a:gd name="connsiteY0" fmla="*/ 852896 h 1705792"/>
              <a:gd name="connsiteX1" fmla="*/ 1778247 w 3556494"/>
              <a:gd name="connsiteY1" fmla="*/ 0 h 1705792"/>
              <a:gd name="connsiteX2" fmla="*/ 3556494 w 3556494"/>
              <a:gd name="connsiteY2" fmla="*/ 852896 h 1705792"/>
              <a:gd name="connsiteX3" fmla="*/ 1778247 w 3556494"/>
              <a:gd name="connsiteY3" fmla="*/ 1705792 h 1705792"/>
              <a:gd name="connsiteX4" fmla="*/ 0 w 3556494"/>
              <a:gd name="connsiteY4" fmla="*/ 852896 h 170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6494" h="1705792">
                <a:moveTo>
                  <a:pt x="0" y="852896"/>
                </a:moveTo>
                <a:cubicBezTo>
                  <a:pt x="0" y="381855"/>
                  <a:pt x="796148" y="0"/>
                  <a:pt x="1778247" y="0"/>
                </a:cubicBezTo>
                <a:cubicBezTo>
                  <a:pt x="2760346" y="0"/>
                  <a:pt x="3556494" y="381855"/>
                  <a:pt x="3556494" y="852896"/>
                </a:cubicBezTo>
                <a:cubicBezTo>
                  <a:pt x="3556494" y="1323937"/>
                  <a:pt x="2760346" y="1705792"/>
                  <a:pt x="1778247" y="1705792"/>
                </a:cubicBezTo>
                <a:cubicBezTo>
                  <a:pt x="796148" y="1705792"/>
                  <a:pt x="0" y="1323937"/>
                  <a:pt x="0" y="852896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536076" tIns="265047" rIns="536076" bIns="265047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b="1" kern="1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ПРЕДМЕТНЫЕ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600" b="1" kern="1200" dirty="0">
                <a:solidFill>
                  <a:schemeClr val="bg2">
                    <a:lumMod val="75000"/>
                  </a:schemeClr>
                </a:solidFill>
                <a:latin typeface="Constantia" panose="02030602050306030303" pitchFamily="18" charset="0"/>
              </a:rPr>
              <a:t>(обучение)</a:t>
            </a: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D500743-F1EA-4B28-95C8-56E4914BA239}"/>
              </a:ext>
            </a:extLst>
          </p:cNvPr>
          <p:cNvSpPr/>
          <p:nvPr/>
        </p:nvSpPr>
        <p:spPr>
          <a:xfrm>
            <a:off x="179512" y="4688986"/>
            <a:ext cx="3556494" cy="1705792"/>
          </a:xfrm>
          <a:custGeom>
            <a:avLst/>
            <a:gdLst>
              <a:gd name="connsiteX0" fmla="*/ 0 w 3714558"/>
              <a:gd name="connsiteY0" fmla="*/ 852896 h 1705792"/>
              <a:gd name="connsiteX1" fmla="*/ 1857279 w 3714558"/>
              <a:gd name="connsiteY1" fmla="*/ 0 h 1705792"/>
              <a:gd name="connsiteX2" fmla="*/ 3714558 w 3714558"/>
              <a:gd name="connsiteY2" fmla="*/ 852896 h 1705792"/>
              <a:gd name="connsiteX3" fmla="*/ 1857279 w 3714558"/>
              <a:gd name="connsiteY3" fmla="*/ 1705792 h 1705792"/>
              <a:gd name="connsiteX4" fmla="*/ 0 w 3714558"/>
              <a:gd name="connsiteY4" fmla="*/ 852896 h 170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4558" h="1705792">
                <a:moveTo>
                  <a:pt x="0" y="852896"/>
                </a:moveTo>
                <a:cubicBezTo>
                  <a:pt x="0" y="381855"/>
                  <a:pt x="831532" y="0"/>
                  <a:pt x="1857279" y="0"/>
                </a:cubicBezTo>
                <a:cubicBezTo>
                  <a:pt x="2883026" y="0"/>
                  <a:pt x="3714558" y="381855"/>
                  <a:pt x="3714558" y="852896"/>
                </a:cubicBezTo>
                <a:cubicBezTo>
                  <a:pt x="3714558" y="1323937"/>
                  <a:pt x="2883026" y="1705792"/>
                  <a:pt x="1857279" y="1705792"/>
                </a:cubicBezTo>
                <a:cubicBezTo>
                  <a:pt x="831532" y="1705792"/>
                  <a:pt x="0" y="1323937"/>
                  <a:pt x="0" y="852896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559224" tIns="265047" rIns="559224" bIns="265047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b="1" kern="1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ЛИЧНОСТНЫЕ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600" b="1" kern="1200" dirty="0">
                <a:solidFill>
                  <a:schemeClr val="bg2">
                    <a:lumMod val="75000"/>
                  </a:schemeClr>
                </a:solidFill>
                <a:effectLst/>
                <a:latin typeface="Constantia" panose="02030602050306030303" pitchFamily="18" charset="0"/>
              </a:rPr>
              <a:t>(мотивы)</a:t>
            </a:r>
          </a:p>
        </p:txBody>
      </p:sp>
    </p:spTree>
    <p:extLst>
      <p:ext uri="{BB962C8B-B14F-4D97-AF65-F5344CB8AC3E}">
        <p14:creationId xmlns:p14="http://schemas.microsoft.com/office/powerpoint/2010/main" val="21503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5215C1BE-75ED-4F46-A26B-8D78086F8D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7920880" cy="100811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ФУНКЦИОНАЛЬНАЯ </a:t>
            </a:r>
            <a:br>
              <a:rPr lang="ru-RU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ГРАМОТНОСТЬ </a:t>
            </a:r>
            <a:endParaRPr lang="ru-RU" altLang="ru-RU" sz="3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9DEDBB-CF82-4450-BBC6-B3CAA6B02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6840760" cy="551723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Способность человека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вступать в отношения с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внешней средой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 максимально быстро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адаптироваться и функционировать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 ней. </a:t>
            </a:r>
          </a:p>
          <a:p>
            <a:pPr marL="0" indent="0" algn="ctr">
              <a:buNone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Уровень знаний, умений и навыков, обеспечивающий нормальное функционирование личности в системе социальных отношений, который считается </a:t>
            </a:r>
            <a:r>
              <a:rPr lang="ru-RU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минимально необходимым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для осуществления жизнедеятельности личности в конкретной культурной среде. </a:t>
            </a:r>
          </a:p>
          <a:p>
            <a:pPr algn="ctr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53342-FC8E-476C-A60B-3875CA3B3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110" y="2308086"/>
            <a:ext cx="2911465" cy="2241828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76791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2B164-91C0-40AF-B713-15BFD9A7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84" y="152684"/>
            <a:ext cx="7236296" cy="1184176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ФОРМИРОВАНИЕ</a:t>
            </a:r>
            <a:br>
              <a:rPr lang="ru-RU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28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ФУНКЦИОНАЛЬНОЙ ГРАМОТНОСТИ</a:t>
            </a:r>
            <a:endParaRPr lang="ru-RU" sz="3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633B17-C4E4-4944-AD39-393E5C142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844824"/>
            <a:ext cx="8352928" cy="453650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Процесс</a:t>
            </a:r>
            <a:r>
              <a:rPr lang="ru-RU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</a:t>
            </a:r>
            <a:r>
              <a:rPr lang="ru-RU" sz="2800" b="1" dirty="0">
                <a:latin typeface="Constantia" panose="02030602050306030303" pitchFamily="18" charset="0"/>
              </a:rPr>
              <a:t> который требует от учителя использования </a:t>
            </a:r>
            <a:r>
              <a:rPr lang="ru-RU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современных</a:t>
            </a:r>
            <a:r>
              <a:rPr lang="ru-RU" sz="2800" b="1" dirty="0">
                <a:solidFill>
                  <a:srgbClr val="00B0F0"/>
                </a:solidFill>
                <a:latin typeface="Constantia" panose="02030602050306030303" pitchFamily="18" charset="0"/>
              </a:rPr>
              <a:t> </a:t>
            </a:r>
            <a:r>
              <a:rPr lang="ru-RU" sz="2800" b="1" dirty="0">
                <a:latin typeface="Constantia" panose="02030602050306030303" pitchFamily="18" charset="0"/>
              </a:rPr>
              <a:t>форм и методов обучения.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Цель:</a:t>
            </a:r>
            <a:r>
              <a:rPr lang="ru-RU" sz="2800" b="1" dirty="0">
                <a:latin typeface="Constantia" panose="02030602050306030303" pitchFamily="18" charset="0"/>
              </a:rPr>
              <a:t> воспитать инициативную, самостоятельно, творчески мыслящую личность. </a:t>
            </a:r>
          </a:p>
          <a:p>
            <a:pPr marL="0" indent="0" algn="ctr">
              <a:buNone/>
            </a:pPr>
            <a:endParaRPr lang="ru-RU" sz="2800" b="1" dirty="0"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r>
              <a:rPr lang="ru-RU" sz="2800" b="1" dirty="0">
                <a:latin typeface="Constantia" panose="02030602050306030303" pitchFamily="18" charset="0"/>
              </a:rPr>
              <a:t>Функциональная грамотность - </a:t>
            </a: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индикатор </a:t>
            </a:r>
            <a:r>
              <a:rPr lang="ru-RU" sz="2800" b="1" dirty="0">
                <a:latin typeface="Constantia" panose="02030602050306030303" pitchFamily="18" charset="0"/>
              </a:rPr>
              <a:t>общественного благополучия.</a:t>
            </a:r>
          </a:p>
          <a:p>
            <a:endParaRPr lang="ru-RU" sz="2800" dirty="0">
              <a:latin typeface="Constantia" panose="0203060205030603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E392BA-C706-4329-84F9-B3F3355E0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2" b="91667" l="10000" r="90000">
                        <a14:foregroundMark x1="33111" y1="6889" x2="24778" y2="21667"/>
                        <a14:foregroundMark x1="30278" y1="23585" x2="35033" y2="25243"/>
                        <a14:foregroundMark x1="25770" y1="22013" x2="27491" y2="22613"/>
                        <a14:foregroundMark x1="43457" y1="25591" x2="53000" y2="15111"/>
                        <a14:foregroundMark x1="53000" y1="15111" x2="39667" y2="4333"/>
                        <a14:foregroundMark x1="37404" y1="4778" x2="33444" y2="5556"/>
                        <a14:foregroundMark x1="38667" y1="20111" x2="37667" y2="20778"/>
                        <a14:foregroundMark x1="39556" y1="18778" x2="40889" y2="19111"/>
                        <a14:foregroundMark x1="38889" y1="17556" x2="39889" y2="15000"/>
                        <a14:foregroundMark x1="46333" y1="27556" x2="48889" y2="27556"/>
                        <a14:foregroundMark x1="51222" y1="31111" x2="51222" y2="31111"/>
                        <a14:foregroundMark x1="54111" y1="34333" x2="54111" y2="34333"/>
                        <a14:foregroundMark x1="58556" y1="88444" x2="58556" y2="88444"/>
                        <a14:foregroundMark x1="56333" y1="91667" x2="56333" y2="91667"/>
                        <a14:foregroundMark x1="53169" y1="90864" x2="56000" y2="90333"/>
                        <a14:backgroundMark x1="24778" y1="22000" x2="25778" y2="22000"/>
                        <a14:backgroundMark x1="24778" y1="22000" x2="24778" y2="20444"/>
                        <a14:backgroundMark x1="39556" y1="27556" x2="36000" y2="25889"/>
                        <a14:backgroundMark x1="41889" y1="27556" x2="36000" y2="25889"/>
                        <a14:backgroundMark x1="27000" y1="23333" x2="30222" y2="23667"/>
                        <a14:backgroundMark x1="36667" y1="25889" x2="35444" y2="25889"/>
                        <a14:backgroundMark x1="42444" y1="26556" x2="41556" y2="27222"/>
                        <a14:backgroundMark x1="38556" y1="4444" x2="38556" y2="4444"/>
                        <a14:backgroundMark x1="37889" y1="4111" x2="39556" y2="4444"/>
                        <a14:backgroundMark x1="33111" y1="5778" x2="33111" y2="5778"/>
                        <a14:backgroundMark x1="44000" y1="26444" x2="42444" y2="26444"/>
                        <a14:backgroundMark x1="50222" y1="92444" x2="52444" y2="92111"/>
                        <a14:backgroundMark x1="50444" y1="91222" x2="47556" y2="8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564904"/>
            <a:ext cx="2924944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1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2F86F-0109-456B-880E-1B8D97BA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0"/>
            <a:ext cx="6912099" cy="1154088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КОМПОНЕНТЫ 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функциональной грамотности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1D4B1643-20E4-45AC-8006-49830ABDEC79}"/>
              </a:ext>
            </a:extLst>
          </p:cNvPr>
          <p:cNvSpPr/>
          <p:nvPr/>
        </p:nvSpPr>
        <p:spPr bwMode="auto">
          <a:xfrm>
            <a:off x="467544" y="1412776"/>
            <a:ext cx="8568952" cy="489654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ЧИТАТЕЛЬСКАЯ ГРАМОТНОСТЬ</a:t>
            </a: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8D6E4909-BE29-4BA2-A81C-64E9D5A653BA}"/>
              </a:ext>
            </a:extLst>
          </p:cNvPr>
          <p:cNvSpPr/>
          <p:nvPr/>
        </p:nvSpPr>
        <p:spPr bwMode="auto">
          <a:xfrm>
            <a:off x="1691680" y="1947328"/>
            <a:ext cx="6048672" cy="3528392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ГЛОБАЛЬНАЯ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КРЕАТИВНАЯ</a:t>
            </a:r>
          </a:p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МАТЕМАТИЧЕСКАЯ</a:t>
            </a:r>
          </a:p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ЕСТЕСТВЕННО-НАУЧНАЯ</a:t>
            </a:r>
          </a:p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ФИНАНСОВАЯ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C71CD2-D32A-48D6-84C6-5424BB908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782" y="1484784"/>
            <a:ext cx="2262271" cy="199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86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1691680" y="1196753"/>
            <a:ext cx="5271094" cy="4141568"/>
          </a:xfrm>
          <a:prstGeom prst="triangle">
            <a:avLst/>
          </a:prstGeom>
          <a:solidFill>
            <a:schemeClr val="tx1">
              <a:lumMod val="20000"/>
              <a:lumOff val="80000"/>
            </a:schemeClr>
          </a:solidFill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 extrusionH="76200" contourW="12700">
            <a:bevelT w="101600" prst="riblet"/>
            <a:bevelB/>
            <a:extrusionClr>
              <a:srgbClr val="8DA44B"/>
            </a:extrusionClr>
            <a:contourClr>
              <a:schemeClr val="accent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21280" y="470111"/>
            <a:ext cx="1624012" cy="685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00B0F0"/>
                </a:solidFill>
                <a:latin typeface="Arial Black" panose="020B0A04020102020204" pitchFamily="34" charset="0"/>
              </a:rPr>
              <a:t>НАДО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695" y="5338321"/>
            <a:ext cx="1419225" cy="685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00B0F0"/>
                </a:solidFill>
                <a:latin typeface="Arial Black" panose="020B0A04020102020204" pitchFamily="34" charset="0"/>
              </a:rPr>
              <a:t>ХОЧУ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91400" y="5382116"/>
            <a:ext cx="1533525" cy="685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МОГУ</a:t>
            </a:r>
          </a:p>
        </p:txBody>
      </p:sp>
      <p:pic>
        <p:nvPicPr>
          <p:cNvPr id="7" name="Picture 5" descr="C:\Documents and Settings\Admin\Рабочий стол\65653599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39" y="2667000"/>
            <a:ext cx="235267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1570422" y="5877272"/>
            <a:ext cx="5725728" cy="1723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cxnSpLocks/>
          </p:cNvCxnSpPr>
          <p:nvPr/>
        </p:nvCxnSpPr>
        <p:spPr>
          <a:xfrm flipH="1">
            <a:off x="1023566" y="1217974"/>
            <a:ext cx="2651225" cy="401122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90CAFC-D0F0-43E0-A3C0-04382A425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" y="100521"/>
            <a:ext cx="1927801" cy="1463167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76678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8E06D-904B-4BE3-905F-6F97DC6C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38A3AD-7944-495F-B190-9B24D885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2" t="6164" r="2921" b="4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7107FC0-A006-44E3-8549-57ECE93E4BEB}"/>
              </a:ext>
            </a:extLst>
          </p:cNvPr>
          <p:cNvSpPr/>
          <p:nvPr/>
        </p:nvSpPr>
        <p:spPr bwMode="auto">
          <a:xfrm>
            <a:off x="0" y="116632"/>
            <a:ext cx="9108504" cy="496855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Классификация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каких </a:t>
            </a: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предложений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зашифрована в смайликах? </a:t>
            </a:r>
          </a:p>
        </p:txBody>
      </p:sp>
    </p:spTree>
    <p:extLst>
      <p:ext uri="{BB962C8B-B14F-4D97-AF65-F5344CB8AC3E}">
        <p14:creationId xmlns:p14="http://schemas.microsoft.com/office/powerpoint/2010/main" val="352879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8AE4FEF-1F8A-4111-A510-B8B8F2AF4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70" t="7224" r="3224" b="6087"/>
          <a:stretch/>
        </p:blipFill>
        <p:spPr>
          <a:xfrm>
            <a:off x="4571999" y="2204864"/>
            <a:ext cx="4488494" cy="39604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7E1620-5E28-4EAE-BFDE-E780C230B6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1" t="6544" r="4445" b="5117"/>
          <a:stretch/>
        </p:blipFill>
        <p:spPr>
          <a:xfrm>
            <a:off x="77898" y="2234152"/>
            <a:ext cx="4331696" cy="3931149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8C460E53-0650-45D7-9E29-15E9BA94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98" y="0"/>
            <a:ext cx="8784193" cy="2101086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2A8A7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3600" b="1" i="1" dirty="0">
                <a:solidFill>
                  <a:schemeClr val="bg1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Определите виды </a:t>
            </a:r>
            <a:r>
              <a:rPr lang="ru-RU" altLang="ru-RU" sz="2800" b="1" i="1" dirty="0">
                <a:solidFill>
                  <a:schemeClr val="bg1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односоставных предложений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8954CA2-1339-4496-ABC0-0EDE1AFB195F}"/>
              </a:ext>
            </a:extLst>
          </p:cNvPr>
          <p:cNvSpPr>
            <a:spLocks noChangeArrowheads="1"/>
          </p:cNvSpPr>
          <p:nvPr/>
        </p:nvSpPr>
        <p:spPr bwMode="auto">
          <a:xfrm rot="10468013" flipV="1">
            <a:off x="-156710" y="1878014"/>
            <a:ext cx="4520440" cy="2206107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ru-RU" altLang="ru-RU" sz="2000" b="1" i="1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9FC3566B-0F57-4FDC-920C-8139D58B82F6}"/>
              </a:ext>
            </a:extLst>
          </p:cNvPr>
          <p:cNvSpPr>
            <a:spLocks noChangeArrowheads="1"/>
          </p:cNvSpPr>
          <p:nvPr/>
        </p:nvSpPr>
        <p:spPr bwMode="auto">
          <a:xfrm rot="10377750" flipV="1">
            <a:off x="4571827" y="1825263"/>
            <a:ext cx="4522567" cy="2277616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ru-RU" altLang="ru-RU" sz="2000" b="1" i="1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7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powerpoint-template-24">
  <a:themeElements>
    <a:clrScheme name="powerpoint-template-24 14">
      <a:dk1>
        <a:srgbClr val="4D4D4D"/>
      </a:dk1>
      <a:lt1>
        <a:srgbClr val="FFFFFF"/>
      </a:lt1>
      <a:dk2>
        <a:srgbClr val="4D4D4D"/>
      </a:dk2>
      <a:lt2>
        <a:srgbClr val="938D7D"/>
      </a:lt2>
      <a:accent1>
        <a:srgbClr val="A6A496"/>
      </a:accent1>
      <a:accent2>
        <a:srgbClr val="C4C4B8"/>
      </a:accent2>
      <a:accent3>
        <a:srgbClr val="FFFFFF"/>
      </a:accent3>
      <a:accent4>
        <a:srgbClr val="404040"/>
      </a:accent4>
      <a:accent5>
        <a:srgbClr val="D0CFC9"/>
      </a:accent5>
      <a:accent6>
        <a:srgbClr val="B1B1A6"/>
      </a:accent6>
      <a:hlink>
        <a:srgbClr val="3EACF0"/>
      </a:hlink>
      <a:folHlink>
        <a:srgbClr val="E1E1D9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617180"/>
        </a:lt2>
        <a:accent1>
          <a:srgbClr val="85919F"/>
        </a:accent1>
        <a:accent2>
          <a:srgbClr val="96A3AF"/>
        </a:accent2>
        <a:accent3>
          <a:srgbClr val="FFFFFF"/>
        </a:accent3>
        <a:accent4>
          <a:srgbClr val="404040"/>
        </a:accent4>
        <a:accent5>
          <a:srgbClr val="C2C7CD"/>
        </a:accent5>
        <a:accent6>
          <a:srgbClr val="87939E"/>
        </a:accent6>
        <a:hlink>
          <a:srgbClr val="AFB9C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C8C8C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2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D0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97AF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892F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0F0F0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938D7D"/>
        </a:lt2>
        <a:accent1>
          <a:srgbClr val="A6A496"/>
        </a:accent1>
        <a:accent2>
          <a:srgbClr val="C4C4B8"/>
        </a:accent2>
        <a:accent3>
          <a:srgbClr val="FFFFFF"/>
        </a:accent3>
        <a:accent4>
          <a:srgbClr val="404040"/>
        </a:accent4>
        <a:accent5>
          <a:srgbClr val="D0CFC9"/>
        </a:accent5>
        <a:accent6>
          <a:srgbClr val="B1B1A6"/>
        </a:accent6>
        <a:hlink>
          <a:srgbClr val="CDCDC3"/>
        </a:hlink>
        <a:folHlink>
          <a:srgbClr val="E1E1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938D7D"/>
        </a:lt2>
        <a:accent1>
          <a:srgbClr val="A6A496"/>
        </a:accent1>
        <a:accent2>
          <a:srgbClr val="C4C4B8"/>
        </a:accent2>
        <a:accent3>
          <a:srgbClr val="FFFFFF"/>
        </a:accent3>
        <a:accent4>
          <a:srgbClr val="404040"/>
        </a:accent4>
        <a:accent5>
          <a:srgbClr val="D0CFC9"/>
        </a:accent5>
        <a:accent6>
          <a:srgbClr val="B1B1A6"/>
        </a:accent6>
        <a:hlink>
          <a:srgbClr val="3EACF0"/>
        </a:hlink>
        <a:folHlink>
          <a:srgbClr val="E1E1D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33399"/>
      </a:hlink>
      <a:folHlink>
        <a:srgbClr val="99CC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33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66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М-К 22.12.2020 ФГ Читательская грамотность</Template>
  <TotalTime>600</TotalTime>
  <Words>599</Words>
  <Application>Microsoft Office PowerPoint</Application>
  <PresentationFormat>Экран (4:3)</PresentationFormat>
  <Paragraphs>101</Paragraphs>
  <Slides>26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Constantia</vt:lpstr>
      <vt:lpstr>Majestic</vt:lpstr>
      <vt:lpstr>Microsoft Sans Serif</vt:lpstr>
      <vt:lpstr>Monotype Corsiva</vt:lpstr>
      <vt:lpstr>Wingdings</vt:lpstr>
      <vt:lpstr>powerpoint-template-24</vt:lpstr>
      <vt:lpstr>Оформление по умолчанию</vt:lpstr>
      <vt:lpstr>   ФУНКЦИОНАЛЬНАЯ ГРАМОТНОСТЬ Вызов времени?     </vt:lpstr>
      <vt:lpstr>Учимся для жизни –  стремимся в будущее</vt:lpstr>
      <vt:lpstr>Презентация PowerPoint</vt:lpstr>
      <vt:lpstr>ФУНКЦИОНАЛЬНАЯ  ГРАМОТНОСТЬ </vt:lpstr>
      <vt:lpstr>ФОРМИРОВАНИЕ ФУНКЦИОНАЛЬНОЙ ГРАМОТНОСТИ</vt:lpstr>
      <vt:lpstr>КОМПОНЕНТЫ  функциональной грамотности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ВКЛЮЧАЕМСЯ В РАБОТУ  с учебником</vt:lpstr>
      <vt:lpstr>Презентация PowerPoint</vt:lpstr>
      <vt:lpstr>РАБОТА С МНОЖЕСТВЕННЫМИ ТЕКСТАМИ</vt:lpstr>
      <vt:lpstr>ФОРМЫ РАБОТЫ  С ИНФОРМАЦИОННЫМИ ИСТОЧНИКАМИ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Templates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ФУНКЦИОНАЛЬНАЯ ГРАМОТНОСТЬ Вызов времени?</dc:title>
  <dc:creator>Пользователь</dc:creator>
  <cp:lastModifiedBy>Татьяна Майборода</cp:lastModifiedBy>
  <cp:revision>69</cp:revision>
  <cp:lastPrinted>2020-12-21T20:35:01Z</cp:lastPrinted>
  <dcterms:created xsi:type="dcterms:W3CDTF">2020-12-13T06:22:02Z</dcterms:created>
  <dcterms:modified xsi:type="dcterms:W3CDTF">2020-12-22T04:47:42Z</dcterms:modified>
</cp:coreProperties>
</file>